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93" r:id="rId35"/>
    <p:sldId id="294" r:id="rId36"/>
    <p:sldId id="295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0DFAF0-AF92-4D72-B5F0-90654E0498AD}" type="datetimeFigureOut">
              <a:rPr lang="fa-IR" smtClean="0"/>
              <a:pPr/>
              <a:t>1442/03/17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FEDD8F-8AE8-43AB-A678-099F21A7DE6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500438"/>
            <a:ext cx="6172200" cy="2071702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ماساژ نوزادان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71682" name="AutoShape 2" descr="ماساژ نوزاد و تاثیر آن بر سلامت او - کتاب کاله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1684" name="AutoShape 4" descr="ماساژ نوزاد و تاثیر آن بر سلامت او - کتاب کاله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1686" name="AutoShape 6" descr="ماساژ نوزاد و تاثیر آن بر سلامت او - کتاب کاله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" name="Picture 5" descr="baby-mas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071546"/>
            <a:ext cx="5715040" cy="2985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nefits-lullabies-babies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485778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لالایی و صداهای که تداعی  صداهای است که در دوران جنینی خود می شنیده است می تواند در رشد بهتر کودک نقش داشته باشد.</a:t>
            </a:r>
          </a:p>
          <a:p>
            <a:r>
              <a:rPr lang="fa-IR" sz="3200" dirty="0" smtClean="0">
                <a:cs typeface="B Nazanin" pitchFamily="2" charset="-78"/>
              </a:rPr>
              <a:t>همچنین موسیقی های کلاسیک مثل آثار موتزارت  نیز عملکردی شبیه لالایی دارند.</a:t>
            </a:r>
          </a:p>
          <a:p>
            <a:r>
              <a:rPr lang="fa-IR" sz="3200" dirty="0" smtClean="0">
                <a:cs typeface="B Nazanin" pitchFamily="2" charset="-78"/>
              </a:rPr>
              <a:t>ساده ترین و زیبا ترین موسیقی برای شیر خواران لالایی مادر است.</a:t>
            </a:r>
            <a:endParaRPr lang="fa-IR" sz="3200" dirty="0">
              <a:cs typeface="B Nazanin" pitchFamily="2" charset="-78"/>
            </a:endParaRPr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857760"/>
            <a:ext cx="385765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043890" cy="5973910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گوش اولین عضو جنین است که تکامل می یابد و از هفته 18 فعالیت خود را آغاز و از هفته 24 به صورت فعال توانایی شنیدن دارد.</a:t>
            </a:r>
          </a:p>
          <a:p>
            <a:r>
              <a:rPr lang="fa-IR" sz="3200" dirty="0" smtClean="0">
                <a:cs typeface="B Nazanin" pitchFamily="2" charset="-78"/>
              </a:rPr>
              <a:t>محقق دونالد هاگس :هیچ چیز مانند موسیقی نمی تواند همه قسمت های مغز را فعال کند  .</a:t>
            </a:r>
            <a:endParaRPr lang="fa-IR" sz="3200" dirty="0">
              <a:cs typeface="B Nazanin" pitchFamily="2" charset="-78"/>
            </a:endParaRPr>
          </a:p>
        </p:txBody>
      </p:sp>
      <p:pic>
        <p:nvPicPr>
          <p:cNvPr id="4" name="Picture 3" descr="mom-headphones-2-500x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14752"/>
            <a:ext cx="728667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نور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429684" cy="5330968"/>
          </a:xfrm>
        </p:spPr>
        <p:txBody>
          <a:bodyPr/>
          <a:lstStyle/>
          <a:p>
            <a:r>
              <a:rPr lang="fa-IR" sz="3200" dirty="0" smtClean="0">
                <a:cs typeface="B Nazanin" pitchFamily="2" charset="-78"/>
              </a:rPr>
              <a:t>نور عنصر لازمی است که هیچ کودک نباید از آن محروم بماند .</a:t>
            </a:r>
          </a:p>
          <a:p>
            <a:r>
              <a:rPr lang="fa-IR" sz="3200" dirty="0" smtClean="0">
                <a:cs typeface="B Nazanin" pitchFamily="2" charset="-78"/>
              </a:rPr>
              <a:t>یک اتاق تاریک در کودک احساس وجود رمز و راز و ترس را ایجاد می کند.</a:t>
            </a:r>
          </a:p>
          <a:p>
            <a:r>
              <a:rPr lang="fa-IR" sz="3200" dirty="0" smtClean="0">
                <a:cs typeface="B Nazanin" pitchFamily="2" charset="-78"/>
              </a:rPr>
              <a:t>اتاق با رنگ آمیزی روشن ، احساس تازگی و تمیزی را در کودک القا می کند.</a:t>
            </a:r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929066"/>
            <a:ext cx="3929090" cy="2676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رنگ درمانی </a:t>
            </a:r>
            <a:br>
              <a:rPr lang="fa-IR" dirty="0" smtClean="0">
                <a:cs typeface="B Titr" pitchFamily="2" charset="-78"/>
              </a:rPr>
            </a:b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829576" cy="5402406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یک شیوه درمانی پیوسته و بی وقفه است که شامل به کار گیری رنگ ها در درمان بیماری های مختلف جسمی و اختلالات رفتاری است .</a:t>
            </a:r>
          </a:p>
          <a:p>
            <a:r>
              <a:rPr lang="fa-IR" sz="3200" dirty="0" smtClean="0">
                <a:cs typeface="B Nazanin" pitchFamily="2" charset="-78"/>
              </a:rPr>
              <a:t>در رنگ درمانی از اصول هارمونی رنگ ها و ترکیب آنها برای بهبود عملکرد کودک استفاده می شود.</a:t>
            </a:r>
            <a:endParaRPr lang="fa-IR" sz="3200" dirty="0">
              <a:cs typeface="B Nazanin" pitchFamily="2" charset="-78"/>
            </a:endParaRPr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14818"/>
            <a:ext cx="542928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0"/>
            <a:ext cx="2143108" cy="19567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رنگ ابی : آرامش دهنده و می تواند توانایی خوابیدن را در کودک افزایش داده  و یا احساس درد را کاهش دهد بنابراین برای اتاق خواب مناسب است.</a:t>
            </a:r>
          </a:p>
          <a:p>
            <a:r>
              <a:rPr lang="fa-IR" sz="2800" dirty="0" smtClean="0">
                <a:cs typeface="B Nazanin" pitchFamily="2" charset="-78"/>
              </a:rPr>
              <a:t>رنگ قرمز: تاثیر تقریبا تضاد دارد باعث افزایش ادرنالین  در خون  و به دنبال آن کودک احساس ترس و فعالیت بیشتر خواهد کرد.</a:t>
            </a:r>
          </a:p>
          <a:p>
            <a:r>
              <a:rPr lang="fa-IR" sz="2800" dirty="0" smtClean="0">
                <a:cs typeface="B Nazanin" pitchFamily="2" charset="-78"/>
              </a:rPr>
              <a:t>رنگ زرد:ذهن انسان را تحریک بنابراین مناسب ترین رنگ برای اتاق کودک است .</a:t>
            </a:r>
          </a:p>
          <a:p>
            <a:r>
              <a:rPr lang="fa-IR" sz="2800" dirty="0" smtClean="0">
                <a:cs typeface="B Nazanin" pitchFamily="2" charset="-78"/>
              </a:rPr>
              <a:t>رنگ سفید :نشانگر تهی و فضای باز و پاکیزه است لذا برای حمام و یا سرویس بهداشتی مناسب است.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357826"/>
            <a:ext cx="2357454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ماساژ و اهمیت رشد و تکامل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043890" cy="5545282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نخستین رابطه نوزاد با دنیای خارج از طریق لمس کردن حاصل می شود.</a:t>
            </a:r>
          </a:p>
          <a:p>
            <a:r>
              <a:rPr lang="fa-IR" sz="2800" dirty="0" smtClean="0">
                <a:cs typeface="B Nazanin" pitchFamily="2" charset="-78"/>
              </a:rPr>
              <a:t>لمس کردن حسی است که نوزاد از طریق پوست و سپس دهان آن را تجربه می کند.</a:t>
            </a:r>
          </a:p>
          <a:p>
            <a:r>
              <a:rPr lang="fa-IR" sz="2800" dirty="0" smtClean="0">
                <a:cs typeface="B Nazanin" pitchFamily="2" charset="-78"/>
              </a:rPr>
              <a:t>ماساژ علم و هنری است که آرامش را برای نوزاد یا شیر خوار به شکلی جدید فراهم می کند.</a:t>
            </a:r>
          </a:p>
          <a:p>
            <a:r>
              <a:rPr lang="fa-IR" sz="2800" dirty="0" smtClean="0">
                <a:cs typeface="B Nazanin" pitchFamily="2" charset="-78"/>
              </a:rPr>
              <a:t>ماساژ علاوه بر جنبه آرامش و تکامل کاربردهای درمانی و تسکین دهنده نیز دارد.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929198"/>
            <a:ext cx="3143272" cy="1768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تفاوت ماساژ نوزادان و شیرخواران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دوران نوزادی (4 هفته اول تولد): حرکات ماساژ روی بدن نوزاد بیشتر شکل عمومی داشته و کمتر به جزئیات پرداخته می شود و میزان فشار و ضربه بسیارملایم و نوازش با سر انگشتان خواهد بود تا باعث آزدگی نشود.</a:t>
            </a:r>
          </a:p>
          <a:p>
            <a:r>
              <a:rPr lang="fa-IR" sz="2800" dirty="0" smtClean="0">
                <a:cs typeface="B Nazanin" pitchFamily="2" charset="-78"/>
              </a:rPr>
              <a:t>مدت زمان بین 7 الی 15 دقیقه و بستگی به پذیرش و لذت نوزاد دارد.  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>
          <a:xfrm>
            <a:off x="2143108" y="4357694"/>
            <a:ext cx="407196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ماساژ شیر خواران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از ماده دوم  شروع و تا پایان 24 ماهگی ادامه می یابد .</a:t>
            </a:r>
          </a:p>
          <a:p>
            <a:r>
              <a:rPr lang="fa-IR" sz="2800" dirty="0" smtClean="0">
                <a:cs typeface="B Nazanin" pitchFamily="2" charset="-78"/>
              </a:rPr>
              <a:t>فشار ماساژ بر حسب سن شیرخوار به مرور قوی تر می شود .</a:t>
            </a:r>
          </a:p>
          <a:p>
            <a:r>
              <a:rPr lang="fa-IR" sz="2800" dirty="0" smtClean="0">
                <a:cs typeface="B Nazanin" pitchFamily="2" charset="-78"/>
              </a:rPr>
              <a:t>تاجایی که شیر خوار اذیت نشود حرکات با جزئیات بیشتر و با مدت زمان بیشتر روی قسمت های مختلف بدن شیرخوارهمراه می شود.</a:t>
            </a:r>
          </a:p>
          <a:p>
            <a:r>
              <a:rPr lang="fa-IR" sz="2800" dirty="0" smtClean="0">
                <a:cs typeface="B Nazanin" pitchFamily="2" charset="-78"/>
              </a:rPr>
              <a:t>معمولا بین 15 تا 25 دقیقه ادامه دارد و به علاقه و لذت شیر خوار بستگی دارد. 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000504"/>
            <a:ext cx="471490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rcRect b="6897"/>
          <a:stretch>
            <a:fillRect/>
          </a:stretch>
        </p:blipFill>
        <p:spPr>
          <a:xfrm>
            <a:off x="357158" y="4143380"/>
            <a:ext cx="3286148" cy="2286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مزایایی ماساژ برای شیرخواران و نوزادان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خواب راحت</a:t>
            </a:r>
          </a:p>
          <a:p>
            <a:r>
              <a:rPr lang="fa-IR" sz="2800" dirty="0" smtClean="0">
                <a:cs typeface="B Nazanin" pitchFamily="2" charset="-78"/>
              </a:rPr>
              <a:t>هنگام بیداری هوشیاری بیشتر دارند.</a:t>
            </a:r>
          </a:p>
          <a:p>
            <a:r>
              <a:rPr lang="fa-IR" sz="2800" dirty="0" smtClean="0">
                <a:cs typeface="B Nazanin" pitchFamily="2" charset="-78"/>
              </a:rPr>
              <a:t>شادی و آرامش</a:t>
            </a:r>
          </a:p>
          <a:p>
            <a:r>
              <a:rPr lang="fa-IR" sz="2800" dirty="0" smtClean="0">
                <a:cs typeface="B Nazanin" pitchFamily="2" charset="-78"/>
              </a:rPr>
              <a:t>بهبود تکامل جسمی و عاطفی</a:t>
            </a:r>
          </a:p>
          <a:p>
            <a:r>
              <a:rPr lang="fa-IR" sz="2800" dirty="0" smtClean="0">
                <a:cs typeface="B Nazanin" pitchFamily="2" charset="-78"/>
              </a:rPr>
              <a:t>اعتماد به نفس و ارتباط اجتماعی بیشتر</a:t>
            </a:r>
          </a:p>
          <a:p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981749_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143380"/>
            <a:ext cx="3071834" cy="2593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مزایایی ماساژ نوزادان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214346" y="1428736"/>
            <a:ext cx="7467600" cy="487375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بهبود تکامل عصبی</a:t>
            </a:r>
          </a:p>
          <a:p>
            <a:r>
              <a:rPr lang="fa-IR" dirty="0" smtClean="0">
                <a:cs typeface="B Nazanin" pitchFamily="2" charset="-78"/>
              </a:rPr>
              <a:t>بهبود وضعیت ایمنی</a:t>
            </a:r>
          </a:p>
          <a:p>
            <a:r>
              <a:rPr lang="fa-IR" dirty="0" smtClean="0">
                <a:cs typeface="B Nazanin" pitchFamily="2" charset="-78"/>
              </a:rPr>
              <a:t>تنظیم سیستم گوارش و تنفس</a:t>
            </a:r>
          </a:p>
          <a:p>
            <a:r>
              <a:rPr lang="fa-IR" dirty="0" smtClean="0">
                <a:cs typeface="B Nazanin" pitchFamily="2" charset="-78"/>
              </a:rPr>
              <a:t>کاهش ناراحتی نوزاد از جمله قولنج و کولیک شکم و گرفتگی بینی</a:t>
            </a:r>
          </a:p>
          <a:p>
            <a:r>
              <a:rPr lang="fa-IR" dirty="0" smtClean="0">
                <a:cs typeface="B Nazanin" pitchFamily="2" charset="-78"/>
              </a:rPr>
              <a:t>کاهش اضطراب و نگرانی در نوزاد و تمرین آرامش  و آسودگی</a:t>
            </a:r>
          </a:p>
          <a:p>
            <a:r>
              <a:rPr lang="fa-IR" dirty="0" smtClean="0">
                <a:cs typeface="B Nazanin" pitchFamily="2" charset="-78"/>
              </a:rPr>
              <a:t>بهبود ارتباط با والدین  و القای علاقه و محبت بیشتر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کاهش تولید هورمون استرس</a:t>
            </a:r>
          </a:p>
          <a:p>
            <a:r>
              <a:rPr lang="fa-IR" dirty="0" smtClean="0">
                <a:cs typeface="B Nazanin" pitchFamily="2" charset="-78"/>
              </a:rPr>
              <a:t>کاهش گریه و لج بازی</a:t>
            </a:r>
          </a:p>
          <a:p>
            <a:r>
              <a:rPr lang="fa-IR" dirty="0" smtClean="0">
                <a:cs typeface="B Nazanin" pitchFamily="2" charset="-78"/>
              </a:rPr>
              <a:t>عمیق و طولانی تر کردن خواب نوزاد</a:t>
            </a:r>
          </a:p>
          <a:p>
            <a:r>
              <a:rPr lang="fa-IR" dirty="0" smtClean="0">
                <a:cs typeface="B Nazanin" pitchFamily="2" charset="-78"/>
              </a:rPr>
              <a:t>شکوفاتر و زیباتر شدن چهره نوزاد</a:t>
            </a:r>
          </a:p>
          <a:p>
            <a:pPr>
              <a:buNone/>
            </a:pP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362200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تحقیقات نشان  داده است که مهمترین و بیشترین دوره رشد و تکامل مغز در سه سال اول تولد می باشد.</a:t>
            </a:r>
          </a:p>
          <a:p>
            <a:r>
              <a:rPr lang="fa-IR" sz="3200" dirty="0" smtClean="0">
                <a:cs typeface="B Nazanin" pitchFamily="2" charset="-78"/>
              </a:rPr>
              <a:t>مغز یک کودک دو برابر مغز یک انسان بالغ فعال تر است .</a:t>
            </a:r>
            <a:endParaRPr lang="fa-IR" sz="3200" dirty="0">
              <a:cs typeface="B Nazanin" pitchFamily="2" charset="-78"/>
            </a:endParaRPr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00438"/>
            <a:ext cx="385765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Titr" pitchFamily="2" charset="-78"/>
              </a:rPr>
              <a:t>تاثیر ماساژ و تغییرات مثبت در زندگی و  آینده کودک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احساس امنیت: کودکانی که توسط والدین بیشتر لمس می شوند گریه کمتر می کنند .ماساژ گردش خون را بهبود می بخشد  و سیستم ایمنی را تقویت می کند .باعث می شود مایع لنفی در سرتاسر بدن پخش شود و مواد مضر زودتر از بدن دفع شود.</a:t>
            </a:r>
          </a:p>
          <a:p>
            <a:r>
              <a:rPr lang="fa-IR" sz="2800" dirty="0" smtClean="0">
                <a:cs typeface="B Nazanin" pitchFamily="2" charset="-78"/>
              </a:rPr>
              <a:t>عضلات را محکم و مفاصل را منعطف می کند.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929066"/>
            <a:ext cx="2857520" cy="2357454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256"/>
            <a:ext cx="321471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901014" cy="590247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مهارت اجتماعی:با لمس کودک برقراری ارتباط به او آموزش داده می شود.ماساژ ارتباط غیر کلامی با کودک را برقرار می سازد و درنتیجه کم کم عزت نفس و توان برقراری ارتباط اجتماعی در کودک افزایش می یابد.</a:t>
            </a:r>
          </a:p>
          <a:p>
            <a:r>
              <a:rPr lang="fa-IR" dirty="0" smtClean="0">
                <a:cs typeface="B Nazanin" pitchFamily="2" charset="-78"/>
              </a:rPr>
              <a:t>افزایش قد و رشد شیرخواران :به دلیل ترشح هورمون  رشد(به علت خواب شبانه بیشتر)  و کاهش استرس بر عضلات  و دفع مواد زائد از بدن شیرخوار  و ترشح هورمون اندرفین (ضد درد)  که باعث کاهش افت درجه حرارت و کاهش عفونت ها نیز می شود 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429000"/>
            <a:ext cx="314327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ullaby-4.jpg"/>
          <p:cNvPicPr>
            <a:picLocks noChangeAspect="1"/>
          </p:cNvPicPr>
          <p:nvPr/>
        </p:nvPicPr>
        <p:blipFill>
          <a:blip r:embed="rId2"/>
          <a:srcRect b="12902"/>
          <a:stretch>
            <a:fillRect/>
          </a:stretch>
        </p:blipFill>
        <p:spPr>
          <a:xfrm>
            <a:off x="500034" y="1500174"/>
            <a:ext cx="2405940" cy="1714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اهمیت ماساژ برای والدین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آرامش و راحتی </a:t>
            </a:r>
          </a:p>
          <a:p>
            <a:r>
              <a:rPr lang="fa-IR" dirty="0" smtClean="0">
                <a:cs typeface="B Nazanin" pitchFamily="2" charset="-78"/>
              </a:rPr>
              <a:t>حساس شدن نسبت به کودک </a:t>
            </a:r>
          </a:p>
          <a:p>
            <a:r>
              <a:rPr lang="fa-IR" dirty="0" smtClean="0">
                <a:cs typeface="B Nazanin" pitchFamily="2" charset="-78"/>
              </a:rPr>
              <a:t>ایجاد اعتماد به نفس </a:t>
            </a:r>
          </a:p>
          <a:p>
            <a:r>
              <a:rPr lang="fa-IR" dirty="0" smtClean="0">
                <a:cs typeface="B Nazanin" pitchFamily="2" charset="-78"/>
              </a:rPr>
              <a:t>ایجاد ارتباط بین والدین و کودک</a:t>
            </a:r>
          </a:p>
          <a:p>
            <a:r>
              <a:rPr lang="fa-IR" dirty="0" smtClean="0">
                <a:cs typeface="B Nazanin" pitchFamily="2" charset="-78"/>
              </a:rPr>
              <a:t>به والدین کمک می کند که پیغام های غیر کلامی شیرخوار خود را بهتر درک کرده و زودتر واکنش مناسب نشان دهند.</a:t>
            </a:r>
          </a:p>
          <a:p>
            <a:r>
              <a:rPr lang="fa-IR" dirty="0" smtClean="0">
                <a:cs typeface="B Nazanin" pitchFamily="2" charset="-78"/>
              </a:rPr>
              <a:t>والدین را در </a:t>
            </a:r>
            <a:r>
              <a:rPr lang="fa-IR" dirty="0" smtClean="0">
                <a:cs typeface="B Nazanin" pitchFamily="2" charset="-78"/>
              </a:rPr>
              <a:t>کن</a:t>
            </a:r>
            <a:r>
              <a:rPr lang="fa-IR" dirty="0" smtClean="0">
                <a:cs typeface="B Nazanin" pitchFamily="2" charset="-78"/>
              </a:rPr>
              <a:t>ترل </a:t>
            </a:r>
            <a:r>
              <a:rPr lang="fa-IR" dirty="0" smtClean="0">
                <a:cs typeface="B Nazanin" pitchFamily="2" charset="-78"/>
              </a:rPr>
              <a:t>اضطراب و ناراحتی فرزند و مساعد کردن شرایط بحرانی روحی ،توانمند تر می کند.</a:t>
            </a:r>
          </a:p>
          <a:p>
            <a:r>
              <a:rPr lang="fa-IR" dirty="0" smtClean="0">
                <a:cs typeface="B Nazanin" pitchFamily="2" charset="-78"/>
              </a:rPr>
              <a:t>استرس والدین را هنگام دوری از فرزندانشان کاهش می دهد. 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چگونگی و شروع و انجام ماساژ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258204" cy="5429288"/>
          </a:xfrm>
        </p:spPr>
        <p:txBody>
          <a:bodyPr>
            <a:normAutofit fontScale="77500" lnSpcReduction="20000"/>
          </a:bodyPr>
          <a:lstStyle/>
          <a:p>
            <a:r>
              <a:rPr lang="fa-IR" dirty="0" smtClean="0">
                <a:cs typeface="B Nazanin" pitchFamily="2" charset="-78"/>
              </a:rPr>
              <a:t>آمادگی برای شروع ماساژ</a:t>
            </a:r>
          </a:p>
          <a:p>
            <a:r>
              <a:rPr lang="fa-IR" dirty="0" smtClean="0">
                <a:cs typeface="B Nazanin" pitchFamily="2" charset="-78"/>
              </a:rPr>
              <a:t>بهترین زمان :کودک بیدار و خوشحال است و یک ساعت از تغذیه او گذشته است.</a:t>
            </a:r>
          </a:p>
          <a:p>
            <a:r>
              <a:rPr lang="fa-IR" dirty="0" smtClean="0">
                <a:cs typeface="B Nazanin" pitchFamily="2" charset="-78"/>
              </a:rPr>
              <a:t>دست ها با دقت شسته شود.</a:t>
            </a:r>
          </a:p>
          <a:p>
            <a:r>
              <a:rPr lang="fa-IR" dirty="0" smtClean="0">
                <a:cs typeface="B Nazanin" pitchFamily="2" charset="-78"/>
              </a:rPr>
              <a:t>دست ها با به هم مالیدن  و یا قرار دادن در آب ولرم به مدت 3تا4 دقیقه گرم شود.</a:t>
            </a:r>
          </a:p>
          <a:p>
            <a:r>
              <a:rPr lang="fa-IR" dirty="0" smtClean="0">
                <a:cs typeface="B Nazanin" pitchFamily="2" charset="-78"/>
              </a:rPr>
              <a:t>دست ها با روغن بادام شیرین،کنجد و یا روغن زیتون آغشته شود.</a:t>
            </a:r>
          </a:p>
          <a:p>
            <a:r>
              <a:rPr lang="fa-IR" dirty="0" smtClean="0">
                <a:cs typeface="B Nazanin" pitchFamily="2" charset="-78"/>
              </a:rPr>
              <a:t>انگشتر و دستبند و ساعت درآورده شود تا بدن ظریف نوزاد مجروح نشود.</a:t>
            </a:r>
          </a:p>
          <a:p>
            <a:r>
              <a:rPr lang="fa-IR" dirty="0" smtClean="0">
                <a:cs typeface="B Nazanin" pitchFamily="2" charset="-78"/>
              </a:rPr>
              <a:t>از ماساژ نوزاد وقتی خیلی گرسنه است  و یا بلافاصله بعد از شیر خوردن خودداری شود.</a:t>
            </a:r>
          </a:p>
          <a:p>
            <a:r>
              <a:rPr lang="fa-IR" dirty="0" smtClean="0">
                <a:cs typeface="B Nazanin" pitchFamily="2" charset="-78"/>
              </a:rPr>
              <a:t>زمانی که کودک تمایل به بازی کردند دارد از ماساژ دادن او بپرهیزید.</a:t>
            </a:r>
          </a:p>
          <a:p>
            <a:r>
              <a:rPr lang="fa-IR" dirty="0" smtClean="0">
                <a:cs typeface="B Nazanin" pitchFamily="2" charset="-78"/>
              </a:rPr>
              <a:t>نوزاد و کودک کاملا برهنه باشد .(</a:t>
            </a:r>
            <a:r>
              <a:rPr lang="fa-IR" dirty="0" smtClean="0">
                <a:cs typeface="B Nazanin" pitchFamily="2" charset="-78"/>
              </a:rPr>
              <a:t>البته </a:t>
            </a:r>
            <a:r>
              <a:rPr lang="fa-IR" dirty="0" smtClean="0">
                <a:cs typeface="B Nazanin" pitchFamily="2" charset="-78"/>
              </a:rPr>
              <a:t>به تمایل کودک و شیرخوار بستگی دارد.)</a:t>
            </a:r>
          </a:p>
          <a:p>
            <a:r>
              <a:rPr lang="fa-IR" dirty="0" smtClean="0">
                <a:cs typeface="B Nazanin" pitchFamily="2" charset="-78"/>
              </a:rPr>
              <a:t>در صورتی که مادر سزارین شده است می تواند تا زمان بهبود زخم ها طول زمان ماساژ نوزاد را کوتاه کند و بر روی زخم خود فشار وارد نکند .</a:t>
            </a:r>
          </a:p>
          <a:p>
            <a:r>
              <a:rPr lang="fa-IR" dirty="0" smtClean="0">
                <a:cs typeface="B Nazanin" pitchFamily="2" charset="-78"/>
              </a:rPr>
              <a:t>اگر </a:t>
            </a:r>
            <a:r>
              <a:rPr lang="fa-IR" dirty="0" smtClean="0">
                <a:cs typeface="B Nazanin" pitchFamily="2" charset="-78"/>
              </a:rPr>
              <a:t>نوزاد تب دارد و بیمار است و سرماخورده است ماساژ توصیه نمی شود.(اما در آغوش گرفت توصیه می شود).</a:t>
            </a:r>
          </a:p>
          <a:p>
            <a:r>
              <a:rPr lang="fa-IR" dirty="0" smtClean="0">
                <a:cs typeface="B Nazanin" pitchFamily="2" charset="-78"/>
              </a:rPr>
              <a:t>تا زمان افتادن بند ناف از ماساژ اطراف آن </a:t>
            </a:r>
            <a:r>
              <a:rPr lang="fa-IR" dirty="0" smtClean="0">
                <a:cs typeface="B Nazanin" pitchFamily="2" charset="-78"/>
              </a:rPr>
              <a:t>خودداری </a:t>
            </a:r>
            <a:r>
              <a:rPr lang="fa-IR" dirty="0" smtClean="0">
                <a:cs typeface="B Nazanin" pitchFamily="2" charset="-78"/>
              </a:rPr>
              <a:t>شود.</a:t>
            </a:r>
          </a:p>
          <a:p>
            <a:r>
              <a:rPr lang="fa-IR" dirty="0" smtClean="0">
                <a:cs typeface="B Nazanin" pitchFamily="2" charset="-78"/>
              </a:rPr>
              <a:t>برای شروع باید چند روز متوالی ماساژ را تکرار کرد تا هم نوزاد و هم ماساژ دهنده با این کار عادت کنند.</a:t>
            </a:r>
          </a:p>
          <a:p>
            <a:r>
              <a:rPr lang="fa-IR" dirty="0" smtClean="0">
                <a:cs typeface="B Nazanin" pitchFamily="2" charset="-78"/>
              </a:rPr>
              <a:t>وقت و زمان کافی  والدین داشته باشند.(تلویزیون را خاموش کنند-دوشاخ </a:t>
            </a:r>
            <a:r>
              <a:rPr lang="fa-IR" dirty="0" smtClean="0">
                <a:cs typeface="B Nazanin" pitchFamily="2" charset="-78"/>
              </a:rPr>
              <a:t>تلفن </a:t>
            </a:r>
            <a:r>
              <a:rPr lang="fa-IR" dirty="0" smtClean="0">
                <a:cs typeface="B Nazanin" pitchFamily="2" charset="-78"/>
              </a:rPr>
              <a:t>را درآورده و ...)</a:t>
            </a:r>
          </a:p>
          <a:p>
            <a:r>
              <a:rPr lang="fa-IR" dirty="0" smtClean="0">
                <a:cs typeface="B Nazanin" pitchFamily="2" charset="-78"/>
              </a:rPr>
              <a:t>ممکن است در طی ماساژ نوزاد یا کودک به خواب روند که این امری غیر طبیعی نیست.</a:t>
            </a:r>
          </a:p>
          <a:p>
            <a:r>
              <a:rPr lang="fa-IR" dirty="0" smtClean="0">
                <a:cs typeface="B Nazanin" pitchFamily="2" charset="-78"/>
              </a:rPr>
              <a:t>در صورتی که والدین فرزند بزرگتر دارند برای جلوگیری از حس حسادت به فرزند بزرگتر توجه نمایند.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5" name="Picture 4" descr="9765203_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214310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292895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انتخاب یک روغن طبیعی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روغن سبب می شود دست ها بر روی بدن به راحتی بلغزد و حرکات خوبی انجام شود.</a:t>
            </a:r>
          </a:p>
          <a:p>
            <a:r>
              <a:rPr lang="fa-IR" sz="2800" dirty="0" smtClean="0">
                <a:cs typeface="B Nazanin" pitchFamily="2" charset="-78"/>
              </a:rPr>
              <a:t>دونوع روغن 1-گیاهی 2-معدنی استفاده می شود .</a:t>
            </a:r>
          </a:p>
          <a:p>
            <a:r>
              <a:rPr lang="fa-IR" sz="2800" dirty="0" smtClean="0">
                <a:cs typeface="B Nazanin" pitchFamily="2" charset="-78"/>
              </a:rPr>
              <a:t>روغن های گیاهی مفیدتر است.</a:t>
            </a:r>
          </a:p>
          <a:p>
            <a:r>
              <a:rPr lang="fa-IR" sz="2800" dirty="0" smtClean="0">
                <a:cs typeface="B Nazanin" pitchFamily="2" charset="-78"/>
              </a:rPr>
              <a:t>روغن گیاهی بادام ،زیتون و آفتابگردان  مناسب است .</a:t>
            </a:r>
          </a:p>
          <a:p>
            <a:r>
              <a:rPr lang="fa-IR" sz="2800" dirty="0" smtClean="0">
                <a:cs typeface="B Nazanin" pitchFamily="2" charset="-78"/>
              </a:rPr>
              <a:t>در صورت موجود نبودن روغن گیاهی از روغن بچه استفاده شود تنها مشکل آن جذب فوری است  و هر چند دقیقه یکبار روغن به پوست اضافه شود.</a:t>
            </a: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15328" cy="5973910"/>
          </a:xfrm>
        </p:spPr>
        <p:txBody>
          <a:bodyPr>
            <a:normAutofit/>
          </a:bodyPr>
          <a:lstStyle/>
          <a:p>
            <a:r>
              <a:rPr lang="fa-IR" sz="2800" dirty="0">
                <a:cs typeface="B Nazanin" pitchFamily="2" charset="-78"/>
              </a:rPr>
              <a:t>آ</a:t>
            </a:r>
            <a:r>
              <a:rPr lang="fa-IR" sz="2800" dirty="0" smtClean="0">
                <a:cs typeface="B Nazanin" pitchFamily="2" charset="-78"/>
              </a:rPr>
              <a:t>زمون حساسیت روغن باید بر روی پوست نوزاد انجام شود.</a:t>
            </a:r>
          </a:p>
          <a:p>
            <a:r>
              <a:rPr lang="fa-IR" sz="2800" dirty="0" smtClean="0">
                <a:cs typeface="B Nazanin" pitchFamily="2" charset="-78"/>
              </a:rPr>
              <a:t>گرما کمک شایانی به ثمر بخشی بیشتر ماساژ می کند.</a:t>
            </a:r>
          </a:p>
          <a:p>
            <a:r>
              <a:rPr lang="fa-IR" sz="2800" dirty="0" smtClean="0">
                <a:cs typeface="B Nazanin" pitchFamily="2" charset="-78"/>
              </a:rPr>
              <a:t>روغن ابتدا بر روی دست ها و سپس به بدن کودک و نوزاد مالیده شود.</a:t>
            </a:r>
          </a:p>
          <a:p>
            <a:r>
              <a:rPr lang="fa-IR" sz="2800" dirty="0" smtClean="0">
                <a:cs typeface="B Nazanin" pitchFamily="2" charset="-78"/>
              </a:rPr>
              <a:t>سینه و پشت و بازوها نیاز به روغن بیشتری دارد.</a:t>
            </a:r>
          </a:p>
          <a:p>
            <a:r>
              <a:rPr lang="fa-IR" sz="2800" dirty="0" smtClean="0">
                <a:cs typeface="B Nazanin" pitchFamily="2" charset="-78"/>
              </a:rPr>
              <a:t>بهتر است که ابتدا از صورت و از ناحیه پیشانی تا چانه  و سپس گوش ها و گردن و سرانجام پوست سر ماساژداداه شود.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ba3622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786190"/>
            <a:ext cx="3929090" cy="25193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ویژگی های حرکات ماساژ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با آرامش</a:t>
            </a:r>
          </a:p>
          <a:p>
            <a:r>
              <a:rPr lang="fa-IR" sz="2800" dirty="0" smtClean="0">
                <a:cs typeface="B Nazanin" pitchFamily="2" charset="-78"/>
              </a:rPr>
              <a:t>ریتمیک</a:t>
            </a:r>
          </a:p>
          <a:p>
            <a:r>
              <a:rPr lang="fa-IR" sz="2800" dirty="0" smtClean="0">
                <a:cs typeface="B Nazanin" pitchFamily="2" charset="-78"/>
              </a:rPr>
              <a:t>به آهستگی</a:t>
            </a:r>
          </a:p>
          <a:p>
            <a:r>
              <a:rPr lang="fa-IR" sz="2800" smtClean="0">
                <a:cs typeface="B Nazanin" pitchFamily="2" charset="-78"/>
              </a:rPr>
              <a:t>حالت قلقلک </a:t>
            </a:r>
            <a:r>
              <a:rPr lang="fa-IR" sz="2800" dirty="0" smtClean="0">
                <a:cs typeface="B Nazanin" pitchFamily="2" charset="-78"/>
              </a:rPr>
              <a:t>نداشته باشد .</a:t>
            </a:r>
          </a:p>
          <a:p>
            <a:r>
              <a:rPr lang="fa-IR" sz="2800" dirty="0" smtClean="0">
                <a:cs typeface="B Nazanin" pitchFamily="2" charset="-78"/>
              </a:rPr>
              <a:t>به خاطر فشار زیاد قرمز نشود.</a:t>
            </a:r>
          </a:p>
          <a:p>
            <a:r>
              <a:rPr lang="fa-IR" sz="2800" dirty="0" smtClean="0">
                <a:cs typeface="B Nazanin" pitchFamily="2" charset="-78"/>
              </a:rPr>
              <a:t>اگر کودک بی تابی کرد ماساژمتوقف شود.و از قسمت های دیگر بدن شروع شود  و یا ماساز دادن به جلسه بعدی موکول شود.</a:t>
            </a:r>
          </a:p>
          <a:p>
            <a:r>
              <a:rPr lang="fa-IR" sz="2800" dirty="0" smtClean="0">
                <a:cs typeface="B Nazanin" pitchFamily="2" charset="-78"/>
              </a:rPr>
              <a:t>با احساس  و با شوق و لذت و عشق بین والدین و فرزندانشان جریان یابد 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28575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شرایط اتاق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دمای اتاق برای  نوزاد  25 تا 27 درجه سانتی گراد</a:t>
            </a:r>
          </a:p>
          <a:p>
            <a:r>
              <a:rPr lang="fa-IR" sz="2800" dirty="0" smtClean="0">
                <a:cs typeface="B Nazanin" pitchFamily="2" charset="-78"/>
              </a:rPr>
              <a:t>دمای اتاق برای شیرخواران وکودکان  بزرگتر دمای 23 تا 25 مناسب 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ba2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214686"/>
            <a:ext cx="3357586" cy="300990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برنامه ریزی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در فاصله بین دو تا شیر خوردن </a:t>
            </a:r>
          </a:p>
          <a:p>
            <a:r>
              <a:rPr lang="fa-IR" dirty="0" smtClean="0">
                <a:cs typeface="B Nazanin" pitchFamily="2" charset="-78"/>
              </a:rPr>
              <a:t>بعد از استحمام </a:t>
            </a:r>
          </a:p>
          <a:p>
            <a:r>
              <a:rPr lang="fa-IR" dirty="0" smtClean="0">
                <a:cs typeface="B Nazanin" pitchFamily="2" charset="-78"/>
              </a:rPr>
              <a:t>یا بعد از تعویض پوشک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345435_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786058"/>
            <a:ext cx="3493852" cy="338931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2566982" cy="1143000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زمان مناسب: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برای کل بدن 7 تا 15 دقیقه </a:t>
            </a:r>
          </a:p>
          <a:p>
            <a:r>
              <a:rPr lang="fa-IR" dirty="0" smtClean="0">
                <a:cs typeface="B Titr" pitchFamily="2" charset="-78"/>
              </a:rPr>
              <a:t>فضای ارام و ساکت :</a:t>
            </a:r>
          </a:p>
          <a:p>
            <a:r>
              <a:rPr lang="fa-IR" dirty="0" smtClean="0">
                <a:cs typeface="B Nazanin" pitchFamily="2" charset="-78"/>
              </a:rPr>
              <a:t>انتخاب وضعیت نشستن : موقع ماساژ کمر صاف نگه داشته شود.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baby-mas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00438"/>
            <a:ext cx="6143668" cy="3084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7972452" cy="4873752"/>
          </a:xfrm>
        </p:spPr>
        <p:txBody>
          <a:bodyPr/>
          <a:lstStyle/>
          <a:p>
            <a:r>
              <a:rPr lang="fa-IR" sz="2800" dirty="0" smtClean="0">
                <a:cs typeface="B Nazanin" pitchFamily="2" charset="-78"/>
              </a:rPr>
              <a:t>ساختمان مغز کودک مسئول بسیاری از تفاوت های تکاملی و شخصیتی  بین پسر و دختر است.</a:t>
            </a:r>
          </a:p>
          <a:p>
            <a:r>
              <a:rPr lang="fa-IR" sz="2800" dirty="0" smtClean="0">
                <a:cs typeface="B Nazanin" pitchFamily="2" charset="-78"/>
              </a:rPr>
              <a:t>نیمکره راست مغز که مسئول کنترل فعالیت های فیزیکی است در پسرها رشد بیشتری دارد </a:t>
            </a:r>
          </a:p>
          <a:p>
            <a:r>
              <a:rPr lang="fa-IR" sz="2800" dirty="0" smtClean="0">
                <a:cs typeface="B Nazanin" pitchFamily="2" charset="-78"/>
              </a:rPr>
              <a:t>نیمکره چپ مغز که مسئول کنترل فعالیت های حرکت ظریف  و دقیق و مهارت سخن گفتن است در دخترها رشد بیشتری دارد .</a:t>
            </a:r>
          </a:p>
          <a:p>
            <a:endParaRPr lang="fa-IR" dirty="0"/>
          </a:p>
        </p:txBody>
      </p:sp>
      <p:pic>
        <p:nvPicPr>
          <p:cNvPr id="5" name="Picture 4" descr="Depositphotos_18939965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714752"/>
            <a:ext cx="307183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ماساژ درمانی چیست؟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لمس با دست و حرکت بر روی بافت های نرم بدن نوزاد یا شیرخوار به منظور درمان ماساژ درمانی نام دارد.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28190_278.jpg"/>
          <p:cNvPicPr>
            <a:picLocks noChangeAspect="1"/>
          </p:cNvPicPr>
          <p:nvPr/>
        </p:nvPicPr>
        <p:blipFill>
          <a:blip r:embed="rId2"/>
          <a:srcRect t="8531"/>
          <a:stretch>
            <a:fillRect/>
          </a:stretch>
        </p:blipFill>
        <p:spPr>
          <a:xfrm>
            <a:off x="1357290" y="3143248"/>
            <a:ext cx="6350000" cy="30638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14875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ماساژ درمانی چگونه اثر می کند؟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وقتی که ماهیچه بیش از حد فعالیت دارد تجمع مواد </a:t>
            </a:r>
            <a:r>
              <a:rPr lang="fa-IR" dirty="0" smtClean="0">
                <a:cs typeface="B Nazanin" pitchFamily="2" charset="-78"/>
              </a:rPr>
              <a:t>زائد </a:t>
            </a:r>
            <a:r>
              <a:rPr lang="fa-IR" dirty="0" smtClean="0">
                <a:cs typeface="B Nazanin" pitchFamily="2" charset="-78"/>
              </a:rPr>
              <a:t>از جمله اسید لاکتیک می تواند باعث درد و گرفتگی و حتی اسپاسم عضلات شود.</a:t>
            </a:r>
          </a:p>
          <a:p>
            <a:r>
              <a:rPr lang="fa-IR" dirty="0" smtClean="0">
                <a:cs typeface="B Nazanin" pitchFamily="2" charset="-78"/>
              </a:rPr>
              <a:t>ماساژ به صورت عام و ماساژ سوئدی به طور خاص گردش خون و جریان لنفاوی را بهبود می بخشد  و مواد غذایی و اکسیژن تازه  را به بافت های مزبور می رساند و خروج مواد سمی و بهبودی  کمک می کند .همچنین عضلات در حال کشش می توانند به رگهای خونی و اعصاب فشار آورده و با محدود کردن جریان خون باعث ایجاد درد شوند.با ماساژ منطقه مورد اثر به تدریج فشار عضله بر اعصاب درگیر کاهش یافته و درد کاهش می یابد .</a:t>
            </a:r>
          </a:p>
          <a:p>
            <a:r>
              <a:rPr lang="fa-IR" dirty="0" smtClean="0">
                <a:cs typeface="B Nazanin" pitchFamily="2" charset="-78"/>
              </a:rPr>
              <a:t>ماساژ باعث افزایش اندورفین  و افزایش ترشح هورمون سروتونین  و ثابت </a:t>
            </a:r>
            <a:r>
              <a:rPr lang="fa-IR" dirty="0" smtClean="0">
                <a:cs typeface="B Nazanin" pitchFamily="2" charset="-78"/>
              </a:rPr>
              <a:t>شده </a:t>
            </a:r>
            <a:r>
              <a:rPr lang="fa-IR" dirty="0" smtClean="0">
                <a:cs typeface="B Nazanin" pitchFamily="2" charset="-78"/>
              </a:rPr>
              <a:t>است  ترشح هورمون استرس (کورتیزول ) را آزاد می نماید .</a:t>
            </a:r>
          </a:p>
          <a:p>
            <a:r>
              <a:rPr lang="fa-IR" dirty="0" smtClean="0">
                <a:cs typeface="B Nazanin" pitchFamily="2" charset="-78"/>
              </a:rPr>
              <a:t>افزایش سیستم ایمنی بدن کودک.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572008"/>
            <a:ext cx="3429024" cy="2116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احتیاط در ماساژ درمانی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کودک مبتلا به تب بالا-التهاب-عفونت-یرقان-بیماری های پوستی ماساژ داده نشوند .</a:t>
            </a:r>
          </a:p>
          <a:p>
            <a:r>
              <a:rPr lang="fa-IR" dirty="0" smtClean="0">
                <a:cs typeface="B Nazanin" pitchFamily="2" charset="-78"/>
              </a:rPr>
              <a:t>روی زخم های باز و سوختگی ها  یا موضع جراحت قبلی  ماساژ انجام نشود.</a:t>
            </a:r>
          </a:p>
          <a:p>
            <a:r>
              <a:rPr lang="fa-IR" dirty="0" smtClean="0">
                <a:cs typeface="B Nazanin" pitchFamily="2" charset="-78"/>
              </a:rPr>
              <a:t>در رفتگی و کوفتگی  و یا رگ به رگ شدن از </a:t>
            </a:r>
            <a:r>
              <a:rPr lang="fa-IR" dirty="0" smtClean="0">
                <a:cs typeface="B Nazanin" pitchFamily="2" charset="-78"/>
              </a:rPr>
              <a:t>ماساژ </a:t>
            </a:r>
            <a:r>
              <a:rPr lang="fa-IR" dirty="0" smtClean="0">
                <a:cs typeface="B Nazanin" pitchFamily="2" charset="-78"/>
              </a:rPr>
              <a:t>به مدت 24 ساعت خودداری شود.</a:t>
            </a:r>
          </a:p>
          <a:p>
            <a:r>
              <a:rPr lang="fa-IR" dirty="0" smtClean="0">
                <a:cs typeface="B Nazanin" pitchFamily="2" charset="-78"/>
              </a:rPr>
              <a:t>در صورت ابتلای کودک به یک بیماری مزمن مانند آرتریت و سرطان  و یا بیماری قلبی  قبل از ماساژ با پزشک مشورت شود.</a:t>
            </a:r>
          </a:p>
          <a:p>
            <a:r>
              <a:rPr lang="fa-IR" dirty="0" smtClean="0">
                <a:cs typeface="B Nazanin" pitchFamily="2" charset="-78"/>
              </a:rPr>
              <a:t>در کودکان مصدوم سوختگی ،ماساژ درمانی در کاهش اختلالات روحی و علائم جسمی (درد و خارش) موثر است.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190_278.jpg"/>
          <p:cNvPicPr>
            <a:picLocks noChangeAspect="1"/>
          </p:cNvPicPr>
          <p:nvPr/>
        </p:nvPicPr>
        <p:blipFill>
          <a:blip r:embed="rId2"/>
          <a:srcRect t="5720"/>
          <a:stretch>
            <a:fillRect/>
          </a:stretch>
        </p:blipFill>
        <p:spPr>
          <a:xfrm>
            <a:off x="571472" y="4357694"/>
            <a:ext cx="2348946" cy="2214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روش انجام ماساژ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با آزمایش روغن روی ساعد دست کودک ماساژشروع می شود .</a:t>
            </a:r>
          </a:p>
          <a:p>
            <a:r>
              <a:rPr lang="fa-IR" sz="2800" dirty="0" smtClean="0">
                <a:cs typeface="B Nazanin" pitchFamily="2" charset="-78"/>
              </a:rPr>
              <a:t>برای ایجاد عادت در دفعات اول ماساژ با حرکات پا آغاز می شود.</a:t>
            </a:r>
          </a:p>
          <a:p>
            <a:r>
              <a:rPr lang="fa-IR" sz="2800" dirty="0" smtClean="0">
                <a:cs typeface="B Nazanin" pitchFamily="2" charset="-78"/>
              </a:rPr>
              <a:t>انگشتان پا با انگشت شست و سبابه به طرف بیرون کشیده می شود.</a:t>
            </a:r>
          </a:p>
          <a:p>
            <a:r>
              <a:rPr lang="fa-IR" sz="2800" dirty="0" smtClean="0">
                <a:cs typeface="B Nazanin" pitchFamily="2" charset="-78"/>
              </a:rPr>
              <a:t>از کشاله ران تا انگشتان به صورت چرخشی ماساژ داده شود.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643446"/>
            <a:ext cx="3071834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901014" cy="5902472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اطراف ناف به صورت چرخشی  در جهت عقربه های ساعت ماساژ داده می شود.</a:t>
            </a:r>
          </a:p>
          <a:p>
            <a:r>
              <a:rPr lang="fa-IR" dirty="0" smtClean="0">
                <a:cs typeface="B Nazanin" pitchFamily="2" charset="-78"/>
              </a:rPr>
              <a:t>با دو دست حرکات رفت و برگشت ماساژ به سمت قفسه سینه ادامه می یابد.</a:t>
            </a:r>
          </a:p>
          <a:p>
            <a:r>
              <a:rPr lang="fa-IR" dirty="0" smtClean="0">
                <a:cs typeface="B Nazanin" pitchFamily="2" charset="-78"/>
              </a:rPr>
              <a:t>حرکات ماساژ از شکم تا زیر گردن و بالعکس ادامه می یابد.</a:t>
            </a:r>
          </a:p>
          <a:p>
            <a:r>
              <a:rPr lang="fa-IR" dirty="0" smtClean="0">
                <a:cs typeface="B Nazanin" pitchFamily="2" charset="-78"/>
              </a:rPr>
              <a:t>حرکات </a:t>
            </a:r>
            <a:r>
              <a:rPr lang="fa-IR" dirty="0" smtClean="0">
                <a:cs typeface="B Nazanin" pitchFamily="2" charset="-78"/>
              </a:rPr>
              <a:t>ماساژ </a:t>
            </a:r>
            <a:r>
              <a:rPr lang="fa-IR" dirty="0" smtClean="0">
                <a:cs typeface="B Nazanin" pitchFamily="2" charset="-78"/>
              </a:rPr>
              <a:t>در پشت بدن به صورت رفت و برگشت انجام می گیرد. 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 descr="b2ap3_large_Time-for-tummy-mas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14884"/>
            <a:ext cx="3015171" cy="1714496"/>
          </a:xfrm>
          <a:prstGeom prst="rect">
            <a:avLst/>
          </a:prstGeom>
        </p:spPr>
      </p:pic>
      <p:pic>
        <p:nvPicPr>
          <p:cNvPr id="6" name="Picture 5" descr="9765203_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572008"/>
            <a:ext cx="2571768" cy="1857388"/>
          </a:xfrm>
          <a:prstGeom prst="rect">
            <a:avLst/>
          </a:prstGeom>
        </p:spPr>
      </p:pic>
      <p:pic>
        <p:nvPicPr>
          <p:cNvPr id="7" name="Picture 6" descr="b2ap3_large_Seeking-the-permis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500570"/>
            <a:ext cx="2786082" cy="2000264"/>
          </a:xfrm>
          <a:prstGeom prst="rect">
            <a:avLst/>
          </a:prstGeom>
        </p:spPr>
      </p:pic>
      <p:pic>
        <p:nvPicPr>
          <p:cNvPr id="8" name="Picture 7" descr="ماساژ-کودک-با-تصویر-1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500306"/>
            <a:ext cx="2714644" cy="20512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هر کدام از دست های کودک به صورت چرخشی از ناحیه بازو به سمت انگشتان ماساژ داده شود و انگشتان به سمت بیرون کشیده شود.</a:t>
            </a:r>
          </a:p>
          <a:p>
            <a:r>
              <a:rPr lang="fa-IR" sz="2800" dirty="0" smtClean="0">
                <a:cs typeface="B Nazanin" pitchFamily="2" charset="-78"/>
              </a:rPr>
              <a:t>حرکات چرخشی روی ساعد هر دو دست تکرار شود کف دست ها را باز کرده و با انگشت سبابه ماساژ داده می شود.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3" descr="b2ap3_large_Moving-to-the-ar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357562"/>
            <a:ext cx="4643446" cy="3095631"/>
          </a:xfrm>
          <a:prstGeom prst="rect">
            <a:avLst/>
          </a:prstGeom>
        </p:spPr>
      </p:pic>
      <p:pic>
        <p:nvPicPr>
          <p:cNvPr id="5" name="Picture 4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432" y="3357562"/>
            <a:ext cx="29796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86766" cy="5973910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با انگشت شست و سبابه گونه های و بالای لب ها به آرامی ماساژ داده شوند اطراف صورت به صورت ملایم و با کف دست ماساژ داده شود.</a:t>
            </a:r>
          </a:p>
          <a:p>
            <a:r>
              <a:rPr lang="fa-IR" dirty="0" smtClean="0">
                <a:cs typeface="B Nazanin" pitchFamily="2" charset="-78"/>
              </a:rPr>
              <a:t>با کف دو تا دست گونه ها حرکت چرخشی ملایم انجام شوند و پس از ماساژ ملایم معمولا کودک به خواب عمیقی فرو می رود.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428868"/>
            <a:ext cx="2143125" cy="2143125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714620"/>
            <a:ext cx="2838450" cy="1857388"/>
          </a:xfrm>
          <a:prstGeom prst="rect">
            <a:avLst/>
          </a:prstGeom>
        </p:spPr>
      </p:pic>
      <p:pic>
        <p:nvPicPr>
          <p:cNvPr id="6" name="Picture 5" descr="p4941944926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5000636"/>
            <a:ext cx="2470550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تاثیر تحریکات لمسی –حرکتی ماساژ بر وزن گیری نوزادان کم وزن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تحریکات لمسی حرکتی با اعمال فشار متوسط بر نواحی پس سر ،گردن  و کمر و 4 اندام اصلی همراه با حرکات رفت  و برگشتی و باز و جمع کردن اندام ها در د وضعیت طاقباز و دمر از روز اول تولد حداقل 3 مرتبه 15 دقیقه ای علاوه بر کمک به رشد و تکامل نوزاد فواید بسیار برای نوزاد و </a:t>
            </a:r>
            <a:r>
              <a:rPr lang="fa-IR" dirty="0" smtClean="0">
                <a:cs typeface="B Nazanin" pitchFamily="2" charset="-78"/>
              </a:rPr>
              <a:t>والدینش </a:t>
            </a:r>
            <a:r>
              <a:rPr lang="fa-IR" dirty="0" smtClean="0">
                <a:cs typeface="B Nazanin" pitchFamily="2" charset="-78"/>
              </a:rPr>
              <a:t>به دنبال دارد.</a:t>
            </a:r>
          </a:p>
          <a:p>
            <a:r>
              <a:rPr lang="fa-IR" dirty="0" smtClean="0">
                <a:cs typeface="B Nazanin" pitchFamily="2" charset="-78"/>
              </a:rPr>
              <a:t>بهبود الگوی خواب</a:t>
            </a:r>
          </a:p>
          <a:p>
            <a:r>
              <a:rPr lang="fa-IR" dirty="0" smtClean="0">
                <a:cs typeface="B Nazanin" pitchFamily="2" charset="-78"/>
              </a:rPr>
              <a:t>کاهش رفتارهای استرسی</a:t>
            </a:r>
          </a:p>
          <a:p>
            <a:r>
              <a:rPr lang="fa-IR" dirty="0" smtClean="0">
                <a:cs typeface="B Nazanin" pitchFamily="2" charset="-78"/>
              </a:rPr>
              <a:t>بهبود ارتباط والدین و نوزادان 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5" name="Picture 4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857628"/>
            <a:ext cx="364333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مراحل ماساژ توصیه شده در نوزادان کم وزن و نارس بستری :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با نظر و اجازه پزشک انجام شود.</a:t>
            </a:r>
          </a:p>
          <a:p>
            <a:r>
              <a:rPr lang="fa-IR" sz="2800" dirty="0" smtClean="0">
                <a:cs typeface="B Nazanin" pitchFamily="2" charset="-78"/>
              </a:rPr>
              <a:t>انجام ماساژ با سر انگشتان  و بسیار ملایم   ظریف  و ترجیحا با روغن نارگیل  شروع  و برای مدت 10تا15 دقیقه روزی 2 تا 3 بار در طول مدت زمان حداقل 5 تا 10 روز انجام شود.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NegarMag.com_139908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214818"/>
            <a:ext cx="3857652" cy="2071702"/>
          </a:xfrm>
          <a:prstGeom prst="rect">
            <a:avLst/>
          </a:prstGeom>
        </p:spPr>
      </p:pic>
      <p:pic>
        <p:nvPicPr>
          <p:cNvPr id="5" name="Picture 4" descr="ان -آی-سیو-کاردرمانی-حس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14818"/>
            <a:ext cx="3071834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تاثیر ماساژ بر آسم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آسم شایع ترین بیماری مزمن دوران کودکی است .</a:t>
            </a:r>
          </a:p>
          <a:p>
            <a:r>
              <a:rPr lang="fa-IR" sz="2800" dirty="0" smtClean="0">
                <a:cs typeface="B Nazanin" pitchFamily="2" charset="-78"/>
              </a:rPr>
              <a:t>ماساژ </a:t>
            </a:r>
            <a:r>
              <a:rPr lang="fa-IR" sz="2800" dirty="0" smtClean="0">
                <a:cs typeface="B Nazanin" pitchFamily="2" charset="-78"/>
              </a:rPr>
              <a:t>درمانی هر شب قبل از خواب 20دقیقه  به مدت یکماه در نواحی صورت ،سر،گردن،شانه ها و بازوها و دستها و پاها و ساق پاها و پشت منجر به بهبودی مجاری هوایی و کاهش حساسیت راه هوایی و کنترل بهتر آسم می گردد.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Pediatric-Asthma2-varze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00504"/>
            <a:ext cx="3857652" cy="2500330"/>
          </a:xfrm>
          <a:prstGeom prst="rect">
            <a:avLst/>
          </a:prstGeom>
        </p:spPr>
      </p:pic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/>
          <a:srcRect b="18032"/>
          <a:stretch>
            <a:fillRect/>
          </a:stretch>
        </p:blipFill>
        <p:spPr>
          <a:xfrm>
            <a:off x="4714876" y="4357694"/>
            <a:ext cx="335758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6049" y="1334159"/>
            <a:ext cx="1928826" cy="19751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115328" cy="6045348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عوامل موثر در شکل دادن خصوصیات شخصیتی و خلق و خوی کودکان:</a:t>
            </a:r>
          </a:p>
          <a:p>
            <a:r>
              <a:rPr lang="fa-IR" sz="2800" dirty="0" smtClean="0">
                <a:cs typeface="B Nazanin" pitchFamily="2" charset="-78"/>
              </a:rPr>
              <a:t>ژنتیک</a:t>
            </a:r>
          </a:p>
          <a:p>
            <a:r>
              <a:rPr lang="fa-IR" sz="2800" dirty="0" smtClean="0">
                <a:cs typeface="B Nazanin" pitchFamily="2" charset="-78"/>
              </a:rPr>
              <a:t>جنسیت</a:t>
            </a:r>
          </a:p>
          <a:p>
            <a:r>
              <a:rPr lang="fa-IR" sz="2800" dirty="0" smtClean="0">
                <a:cs typeface="B Nazanin" pitchFamily="2" charset="-78"/>
              </a:rPr>
              <a:t>محیط اجتماعی</a:t>
            </a:r>
          </a:p>
          <a:p>
            <a:r>
              <a:rPr lang="fa-IR" sz="2800" dirty="0" smtClean="0">
                <a:cs typeface="B Nazanin" pitchFamily="2" charset="-78"/>
              </a:rPr>
              <a:t>تعداد خواهران و برادران و ترتیب تولد</a:t>
            </a:r>
          </a:p>
          <a:p>
            <a:r>
              <a:rPr lang="fa-IR" sz="2800" dirty="0" smtClean="0">
                <a:cs typeface="B Nazanin" pitchFamily="2" charset="-78"/>
              </a:rPr>
              <a:t>اما مهترین آن در ماهها و سال های اول زندگی کودک  ارتباط او با والدین است 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500570"/>
            <a:ext cx="328614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ماساژ مجرای اشک و درمان انسداد مجاری اشک در نوزادان و کودکان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01014" cy="53309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سیستم اشکی از غده اشکی شروع می شود که کار آن تولید اشک می باشد .غده اشکی در قسمت خارجی و بالای حدقه (کاسه چشم) قرار دارد .</a:t>
            </a:r>
          </a:p>
          <a:p>
            <a:pPr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ماساژ کیسه اشکی روزی 4 بار و هر بار ماساژ چهار بار تکرار شود طریقه ماساژ از قسمت داخلی و پایین تیغه بینی کانتوس داخلی به طرف پایین  است که با ایجاد فشار هیدرو استاتیک  باعث باز شدن مجرای اشک می شود.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857760"/>
            <a:ext cx="1845469" cy="1785950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000636"/>
            <a:ext cx="3429024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186766" cy="5902472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Nazanin" pitchFamily="2" charset="-78"/>
              </a:rPr>
              <a:t>تحقیقات نشان می دهد که تماس لمسی محبت آمیز کودک و ماساژ وی توسط والدین و گنجاندن این کار در برنامه مراقبت کودک  علاقه و محبت والدین به کودک را افزایش داده  و باعث رشد مهارت های اجتماعی و هوشیاری کودک می شود.</a:t>
            </a:r>
            <a:endParaRPr lang="fa-IR" sz="3600" dirty="0">
              <a:cs typeface="B Nazanin" pitchFamily="2" charset="-78"/>
            </a:endParaRPr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rcRect b="11538"/>
          <a:stretch>
            <a:fillRect/>
          </a:stretch>
        </p:blipFill>
        <p:spPr>
          <a:xfrm>
            <a:off x="2143108" y="4500571"/>
            <a:ext cx="4214842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تماس پوستی و رشد مغز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تماس پوستی یکی از راههای رشد مغزی و از عوامل موثر رشد روانی نوزاد است .</a:t>
            </a:r>
          </a:p>
          <a:p>
            <a:r>
              <a:rPr lang="fa-IR" sz="2800" dirty="0" smtClean="0">
                <a:cs typeface="B Nazanin" pitchFamily="2" charset="-78"/>
              </a:rPr>
              <a:t>تماس پوستی منظم و وسیع  مانند ماساژ نوزاد و یا در آغوش کشیدن  و مراقبت آغوشی  او (بستن کانگورویی کودک در آغوش والدین ) علاوه بر تکامل کودک برای والدین به ویژه مادران که معمولا پس از زایمان مضطرب و نگران و گاهی افسرده هستند بسیار کمک کننده است 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بغل-کردن-نوزا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357694"/>
            <a:ext cx="3000396" cy="2245296"/>
          </a:xfrm>
          <a:prstGeom prst="rect">
            <a:avLst/>
          </a:prstGeom>
        </p:spPr>
      </p:pic>
      <p:pic>
        <p:nvPicPr>
          <p:cNvPr id="5" name="Picture 4" descr="woman-holding-baby-above-head-new-how-to-dress-a-newborn-of-woman-holding-baby-above-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4357694"/>
            <a:ext cx="3500462" cy="2341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رفتار-اشتباه-با-نوزا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286124"/>
            <a:ext cx="4000528" cy="3571876"/>
          </a:xfrm>
          <a:prstGeom prst="rect">
            <a:avLst/>
          </a:prstGeom>
        </p:spPr>
      </p:pic>
      <p:pic>
        <p:nvPicPr>
          <p:cNvPr id="4" name="Picture 3" descr="گردن-گرفتن-نوزاد-1200x6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3698869" cy="29289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نوزادان محیط خود را بیشتر از سه طریق </a:t>
            </a:r>
          </a:p>
          <a:p>
            <a:r>
              <a:rPr lang="fa-IR" sz="2800" dirty="0" smtClean="0">
                <a:cs typeface="B Nazanin" pitchFamily="2" charset="-78"/>
              </a:rPr>
              <a:t>دیدن</a:t>
            </a:r>
          </a:p>
          <a:p>
            <a:r>
              <a:rPr lang="fa-IR" sz="2800" dirty="0" smtClean="0">
                <a:cs typeface="B Nazanin" pitchFamily="2" charset="-78"/>
              </a:rPr>
              <a:t>شنیدن</a:t>
            </a:r>
          </a:p>
          <a:p>
            <a:r>
              <a:rPr lang="fa-IR" sz="2800" dirty="0" smtClean="0">
                <a:cs typeface="B Nazanin" pitchFamily="2" charset="-78"/>
              </a:rPr>
              <a:t>تماس پوستی</a:t>
            </a:r>
          </a:p>
          <a:p>
            <a:r>
              <a:rPr lang="fa-IR" sz="2800" dirty="0" smtClean="0">
                <a:cs typeface="B Nazanin" pitchFamily="2" charset="-78"/>
              </a:rPr>
              <a:t>می شناسند که در این میان تحریکات مغزی از طریق تماس پوستی و لمس و ماساژ بیشترین تاثیر دارد.</a:t>
            </a: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0"/>
            <a:ext cx="7858181" cy="6572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تاثیر صدا بر تکامل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صدا بر سلامت مغز و ذهن و سیستم اعصاب مرکزی و جسم اثر فراوانی می گذارد .</a:t>
            </a:r>
          </a:p>
          <a:p>
            <a:r>
              <a:rPr lang="fa-IR" sz="2800" dirty="0" smtClean="0">
                <a:cs typeface="B Nazanin" pitchFamily="2" charset="-78"/>
              </a:rPr>
              <a:t>جنین به طور طبیعی در محیطی است سرشار از صدای طبیعی از جمله صدای مادر،ضربان قلب مادر ،صدای جسم خودش  و صدای محیط  اطراف که از طریق جسم مادر به جنین می رسد.</a:t>
            </a:r>
          </a:p>
          <a:p>
            <a:r>
              <a:rPr lang="fa-IR" sz="2800" dirty="0" smtClean="0">
                <a:cs typeface="B Nazanin" pitchFamily="2" charset="-78"/>
              </a:rPr>
              <a:t>بهترین شرایط وقتی فراهم است که صدای محیط بیرونی از صدای پدر،خواهر و برادر و دیگر اعضای خانواده و نیز صدای طبیعت و موسیقی احاطه شده باشد.</a:t>
            </a: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0"/>
            <a:ext cx="2469064" cy="1428736"/>
          </a:xfrm>
          <a:prstGeom prst="rect">
            <a:avLst/>
          </a:prstGeom>
        </p:spPr>
      </p:pic>
      <p:pic>
        <p:nvPicPr>
          <p:cNvPr id="4" name="Picture 3" descr="57885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500570"/>
            <a:ext cx="2553483" cy="20716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186766" cy="5045216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بهترین حالت پس از تولد این است که دنیای صوتی نوزادان تغییر مهمی نکند.</a:t>
            </a:r>
          </a:p>
          <a:p>
            <a:r>
              <a:rPr lang="fa-IR" sz="2800" dirty="0" smtClean="0">
                <a:cs typeface="B Nazanin" pitchFamily="2" charset="-78"/>
              </a:rPr>
              <a:t>نظریه توماتیس: اثباط وجود رابطه میان شنیدن و حرف زدن </a:t>
            </a:r>
          </a:p>
          <a:p>
            <a:r>
              <a:rPr lang="fa-IR" sz="2800" dirty="0" smtClean="0">
                <a:cs typeface="B Nazanin" pitchFamily="2" charset="-78"/>
              </a:rPr>
              <a:t>موسیقی در نوزادان نارس رنج ناشی از روند درمانهای دردناک را کاهش می دهد.</a:t>
            </a:r>
          </a:p>
          <a:p>
            <a:r>
              <a:rPr lang="fa-IR" sz="2800" dirty="0" smtClean="0">
                <a:cs typeface="B Nazanin" pitchFamily="2" charset="-78"/>
              </a:rPr>
              <a:t>در کانادا بسیاری از واحدهای مراقبت از نوزادان از موسیقی برای درمان و رشد کودکان نارس استفاده می کنند.</a:t>
            </a: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</TotalTime>
  <Words>2567</Words>
  <Application>Microsoft Office PowerPoint</Application>
  <PresentationFormat>On-screen Show (4:3)</PresentationFormat>
  <Paragraphs>175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Oriel</vt:lpstr>
      <vt:lpstr>ماساژ نوزادان </vt:lpstr>
      <vt:lpstr>Slide 2</vt:lpstr>
      <vt:lpstr>Slide 3</vt:lpstr>
      <vt:lpstr>Slide 4</vt:lpstr>
      <vt:lpstr>Slide 5</vt:lpstr>
      <vt:lpstr>تماس پوستی و رشد مغز </vt:lpstr>
      <vt:lpstr>Slide 7</vt:lpstr>
      <vt:lpstr>تاثیر صدا بر تکامل </vt:lpstr>
      <vt:lpstr>Slide 9</vt:lpstr>
      <vt:lpstr>Slide 10</vt:lpstr>
      <vt:lpstr>Slide 11</vt:lpstr>
      <vt:lpstr>نور </vt:lpstr>
      <vt:lpstr>رنگ درمانی  </vt:lpstr>
      <vt:lpstr>Slide 14</vt:lpstr>
      <vt:lpstr>ماساژ و اهمیت رشد و تکامل </vt:lpstr>
      <vt:lpstr>تفاوت ماساژ نوزادان و شیرخواران</vt:lpstr>
      <vt:lpstr>ماساژ شیر خواران</vt:lpstr>
      <vt:lpstr>مزایایی ماساژ برای شیرخواران و نوزادان</vt:lpstr>
      <vt:lpstr>مزایایی ماساژ نوزادان</vt:lpstr>
      <vt:lpstr>تاثیر ماساژ و تغییرات مثبت در زندگی و  آینده کودک </vt:lpstr>
      <vt:lpstr>Slide 21</vt:lpstr>
      <vt:lpstr>اهمیت ماساژ برای والدین </vt:lpstr>
      <vt:lpstr>چگونگی و شروع و انجام ماساژ</vt:lpstr>
      <vt:lpstr>انتخاب یک روغن طبیعی </vt:lpstr>
      <vt:lpstr>Slide 25</vt:lpstr>
      <vt:lpstr>ویژگی های حرکات ماساژ</vt:lpstr>
      <vt:lpstr>شرایط اتاق</vt:lpstr>
      <vt:lpstr>برنامه ریزی </vt:lpstr>
      <vt:lpstr>زمان مناسب: </vt:lpstr>
      <vt:lpstr>ماساژ درمانی چیست؟</vt:lpstr>
      <vt:lpstr>ماساژ درمانی چگونه اثر می کند؟</vt:lpstr>
      <vt:lpstr>احتیاط در ماساژ درمانی</vt:lpstr>
      <vt:lpstr>روش انجام ماساژ</vt:lpstr>
      <vt:lpstr>Slide 34</vt:lpstr>
      <vt:lpstr>Slide 35</vt:lpstr>
      <vt:lpstr>Slide 36</vt:lpstr>
      <vt:lpstr>تاثیر تحریکات لمسی –حرکتی ماساژ بر وزن گیری نوزادان کم وزن</vt:lpstr>
      <vt:lpstr>مراحل ماساژ توصیه شده در نوزادان کم وزن و نارس بستری :</vt:lpstr>
      <vt:lpstr>تاثیر ماساژ بر آسم</vt:lpstr>
      <vt:lpstr>ماساژ مجرای اشک و درمان انسداد مجاری اشک در نوزادان و کودکان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ماساژ نوزادان</dc:title>
  <dc:creator>f.hosseini</dc:creator>
  <cp:lastModifiedBy>m.mozaffari</cp:lastModifiedBy>
  <cp:revision>57</cp:revision>
  <dcterms:created xsi:type="dcterms:W3CDTF">2020-11-01T06:30:49Z</dcterms:created>
  <dcterms:modified xsi:type="dcterms:W3CDTF">2020-11-02T05:03:43Z</dcterms:modified>
</cp:coreProperties>
</file>